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7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832"/>
    <p:restoredTop sz="85170"/>
  </p:normalViewPr>
  <p:slideViewPr>
    <p:cSldViewPr snapToGrid="0" snapToObjects="1">
      <p:cViewPr varScale="1">
        <p:scale>
          <a:sx n="94" d="100"/>
          <a:sy n="94" d="100"/>
        </p:scale>
        <p:origin x="21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29F672-2455-624B-970E-B647CD7EB184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4530DD-1689-EE4C-8114-633F4DB42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6161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CAB384-B4C1-2948-9281-88A831E0A55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085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68FA-B2B1-724F-A613-ABD163FAD5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1F3959-1522-F247-ACA3-FAAD09EC4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5D1EC3-0D87-764E-9212-7548754B4F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A61BCA-7A43-C04B-A90A-909F44A96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B38A44-93D7-E84B-8659-07E3176DE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29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724D22-1D99-A44D-8B46-CC8A0C98F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924D95C-1108-A64C-9F5F-7CA3DC970C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E380C2-5126-4547-88A6-AA96E7D604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A5C0EC-42C9-9B4E-AC3E-6F490ED206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5E5C0F-DF05-AD48-8939-DFF9DA9BE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81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DDF7E9-1039-E741-A549-5798DC4B0CC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74CCE3-FA9A-874A-8FA1-82E2694D8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1C86CE-5F52-B149-90C1-13F4FC4132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D94461-6CEE-7549-BABD-D58E41D12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266665-2BAC-B742-9506-CA26EF1D4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38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83874F-B3ED-2447-9C82-7919996CD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D4225F-EA8E-6F45-9AD9-9A532B486B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F5DC05-5942-9940-AE1D-98A4794194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6CBE9-D8A5-9744-B75F-03A319079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24751-E791-634E-A209-7E46F2F99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478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09B27-ADAF-E641-8053-5FDD6C9F42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B7694F-8996-D44F-9B16-FF0BDD5A4D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246F96-D9AB-E947-AABD-BD1D41DBF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09AF06-C9EB-184B-A4D0-CAC0982A4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C51E2A-76A3-F746-BB1E-E93CF20710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996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9467-6F1B-C849-8B15-1CD15E250C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CC328F-8BBB-9F43-9D45-3EDD1B507A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D37914-ACE5-AD42-A4CC-D0C475019E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469D48-638F-084D-9F23-8DBCABA42A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D1D80E-6CC6-8A40-A1B9-C13B341866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B88EAD1-F0D7-D641-BA2A-AE13C108F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2200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FF9639-0FB2-434C-BEDF-A91D8EC9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4F2BA9-B574-204E-AADF-E6940E8DF8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B830D6-4C22-3247-AE0D-EC175BCF44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148A4F-CF30-FC42-832A-528FF8C395F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CB5CDB-E0B4-7149-B319-53FF277E66D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B9FD01E-39AA-984F-A0D0-88E92A1DB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F2410DB-11CF-D746-A1D2-5ED62851B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81792FE-ECBD-984F-8C8D-D69402A913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07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4075C3-191D-3146-ACEA-4A088AA6A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DF7CD38-2BD2-AE4C-936A-54C1D6E84A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415DC3-D217-044F-BD13-25A52FEEE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E0D723-30A2-B245-9220-6C091D6C42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827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60DCC5-3319-1141-B939-9A0913B6E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333DCF-4203-B440-8A5A-4E322443F1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9AFF09-7F9D-3143-8475-3C46636EE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675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0BA82D-F1D6-9B4A-B8A9-83CBB949BC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540F6B-5CBE-7F46-94F9-F0ACDA998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383F702-0FA4-274E-8614-44646138EB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299959-FA2E-F544-B85E-CCFB41D1F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F8929E1-9285-6A45-BBB9-C6CA9E2D3E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8BB38C-60D5-D54D-8E70-902E23C55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258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2AD8A-1E0A-B044-A725-AA9C866D15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5A312E9-764E-3545-B4A8-E3436423560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AA6EB17-4857-1D4A-B270-D3390B67B8E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D320CC-ED86-7048-85C3-2C6666F36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4ABFE3-E769-5145-BCE9-D8E538A73B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F959CC-2A6A-2B42-B580-270C74EAA4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4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165C03-2E25-5E43-88F5-8F257E41BF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00B5D-EBF5-CE4F-94C4-40BA7E11F4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61405F-6654-7548-954F-89B4334A94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AD871B-D3C6-B945-9D8F-88690BED63DA}" type="datetimeFigureOut">
              <a:rPr lang="en-US" smtClean="0"/>
              <a:t>3/16/20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1082B6-FFF8-6B4A-B2C8-03F1A3927E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D26E51-06C7-D244-A2B3-B4EF01022B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A9ACE-2A3D-7343-B71A-70F4407F9D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504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hyperlink" Target="https://www.ricoh.com/software/connector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9B0BE-7991-45E2-B14B-74B04D1360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592164" y="2581519"/>
            <a:ext cx="4645250" cy="847481"/>
          </a:xfrm>
        </p:spPr>
        <p:txBody>
          <a:bodyPr anchor="b">
            <a:normAutofit fontScale="90000"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Managed Print Services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BB23B-12CD-465E-B8F3-96C338E8448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46627" y="4750893"/>
            <a:ext cx="4645250" cy="1147863"/>
          </a:xfrm>
        </p:spPr>
        <p:txBody>
          <a:bodyPr anchor="t">
            <a:norm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Prepared by:</a:t>
            </a:r>
          </a:p>
          <a:p>
            <a:pPr algn="l"/>
            <a:r>
              <a:rPr lang="en-US" sz="2000" dirty="0">
                <a:solidFill>
                  <a:schemeClr val="bg1"/>
                </a:solidFill>
              </a:rPr>
              <a:t>Rachelle Paulino</a:t>
            </a:r>
          </a:p>
        </p:txBody>
      </p:sp>
      <p:pic>
        <p:nvPicPr>
          <p:cNvPr id="4" name="logo.png" descr="logo.png">
            <a:extLst>
              <a:ext uri="{FF2B5EF4-FFF2-40B4-BE49-F238E27FC236}">
                <a16:creationId xmlns:a16="http://schemas.microsoft.com/office/drawing/2014/main" id="{7C4B1DDE-B1DF-4762-8A88-6BBBCB4546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125" y="1804036"/>
            <a:ext cx="4554400" cy="24024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05206A9-3DD8-BE46-A6A7-3BECAF7A4525}"/>
              </a:ext>
            </a:extLst>
          </p:cNvPr>
          <p:cNvSpPr txBox="1"/>
          <p:nvPr/>
        </p:nvSpPr>
        <p:spPr>
          <a:xfrm>
            <a:off x="3340565" y="4883636"/>
            <a:ext cx="551087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latin typeface="Work Sans" pitchFamily="2" charset="77"/>
              </a:rPr>
              <a:t>MFP/SOP Cleaning Best Practices </a:t>
            </a:r>
          </a:p>
          <a:p>
            <a:pPr algn="ctr"/>
            <a:r>
              <a:rPr lang="en-US" dirty="0"/>
              <a:t>March 2020</a:t>
            </a:r>
          </a:p>
          <a:p>
            <a:endParaRPr lang="en-US" dirty="0"/>
          </a:p>
        </p:txBody>
      </p:sp>
      <p:pic>
        <p:nvPicPr>
          <p:cNvPr id="6" name="Picture 1" descr="page1image3806016">
            <a:extLst>
              <a:ext uri="{FF2B5EF4-FFF2-40B4-BE49-F238E27FC236}">
                <a16:creationId xmlns:a16="http://schemas.microsoft.com/office/drawing/2014/main" id="{702EFC43-F3C9-BD4D-86CC-E05AA1F64C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475" y="1525910"/>
            <a:ext cx="4554400" cy="3018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288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422D-607C-4B87-ACBF-BDC73948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518" y="0"/>
            <a:ext cx="5908964" cy="1654632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solidFill>
                  <a:schemeClr val="accent2"/>
                </a:solidFill>
                <a:latin typeface="Work Sans" pitchFamily="2" charset="77"/>
              </a:rPr>
              <a:t>Recent Concerns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AC6C-87DB-4670-8D21-7DCE6D9F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2964" y="2546548"/>
            <a:ext cx="5795035" cy="4311452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Work Sans" pitchFamily="2" charset="77"/>
              </a:rPr>
              <a:t>In light of the recent concerns with the COVID19 Coronavirus, everyone wants to know how best to clean their MFP screens and operation panels. </a:t>
            </a:r>
            <a:endParaRPr lang="en-US" sz="2400" dirty="0">
              <a:latin typeface="Work Sans" pitchFamily="2" charset="77"/>
            </a:endParaRPr>
          </a:p>
          <a:p>
            <a:r>
              <a:rPr lang="en-US" dirty="0">
                <a:latin typeface="Work Sans" pitchFamily="2" charset="77"/>
              </a:rPr>
              <a:t>For generally information regarding the Coronavirus (COVID‐19) visit the CDC’s website: </a:t>
            </a:r>
          </a:p>
          <a:p>
            <a:r>
              <a:rPr lang="en-US" dirty="0">
                <a:latin typeface="Work Sans" pitchFamily="2" charset="77"/>
              </a:rPr>
              <a:t>https://</a:t>
            </a:r>
            <a:r>
              <a:rPr lang="en-US" dirty="0" err="1">
                <a:latin typeface="Work Sans" pitchFamily="2" charset="77"/>
              </a:rPr>
              <a:t>www.cdc.gov</a:t>
            </a:r>
            <a:r>
              <a:rPr lang="en-US" dirty="0">
                <a:latin typeface="Work Sans" pitchFamily="2" charset="77"/>
              </a:rPr>
              <a:t>/coronavirus/2019‐ncov/about/</a:t>
            </a:r>
            <a:r>
              <a:rPr lang="en-US" dirty="0" err="1">
                <a:latin typeface="Work Sans" pitchFamily="2" charset="77"/>
              </a:rPr>
              <a:t>transmission.html</a:t>
            </a:r>
            <a:r>
              <a:rPr lang="en-US" dirty="0">
                <a:latin typeface="Work Sans" pitchFamily="2" charset="77"/>
              </a:rPr>
              <a:t> </a:t>
            </a:r>
            <a:endParaRPr lang="en-US" sz="2400" dirty="0">
              <a:latin typeface="Work Sans" pitchFamily="2" charset="77"/>
            </a:endParaRPr>
          </a:p>
          <a:p>
            <a:pPr marL="0" indent="0">
              <a:buNone/>
            </a:pPr>
            <a:br>
              <a:rPr lang="en-US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picture containing cake, red, decorated, sitting&#10;&#10;Description automatically generated">
            <a:extLst>
              <a:ext uri="{FF2B5EF4-FFF2-40B4-BE49-F238E27FC236}">
                <a16:creationId xmlns:a16="http://schemas.microsoft.com/office/drawing/2014/main" id="{F7020A5A-9F2A-D94A-B35D-DCACE881DB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266" y="1820887"/>
            <a:ext cx="5284503" cy="3524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538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422D-607C-4B87-ACBF-BDC73948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518" y="0"/>
            <a:ext cx="5908964" cy="16546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Work Sans" pitchFamily="2" charset="77"/>
              </a:rPr>
              <a:t>Recommendations</a:t>
            </a:r>
            <a:endParaRPr lang="en-US" b="1" dirty="0">
              <a:solidFill>
                <a:schemeClr val="accent2"/>
              </a:solidFill>
              <a:latin typeface="Work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AC6C-87DB-4670-8D21-7DCE6D9F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472" y="2546548"/>
            <a:ext cx="5908963" cy="4311452"/>
          </a:xfrm>
        </p:spPr>
        <p:txBody>
          <a:bodyPr anchor="ctr">
            <a:noAutofit/>
          </a:bodyPr>
          <a:lstStyle/>
          <a:p>
            <a:r>
              <a:rPr lang="en-US" sz="3600" dirty="0">
                <a:latin typeface="Work Sans" pitchFamily="2" charset="77"/>
              </a:rPr>
              <a:t>What I Should Avoid?</a:t>
            </a:r>
          </a:p>
          <a:p>
            <a:pPr lvl="1"/>
            <a:r>
              <a:rPr lang="en-US" sz="3200" dirty="0">
                <a:latin typeface="Work Sans" pitchFamily="2" charset="77"/>
              </a:rPr>
              <a:t>Avoid anything that contains: </a:t>
            </a:r>
          </a:p>
          <a:p>
            <a:pPr lvl="2"/>
            <a:r>
              <a:rPr lang="en-US" sz="2800" dirty="0">
                <a:latin typeface="Work Sans" pitchFamily="2" charset="77"/>
              </a:rPr>
              <a:t>Bleach</a:t>
            </a:r>
          </a:p>
          <a:p>
            <a:pPr lvl="2"/>
            <a:r>
              <a:rPr lang="en-US" sz="2800" dirty="0">
                <a:latin typeface="Work Sans" pitchFamily="2" charset="77"/>
              </a:rPr>
              <a:t>Ammonia</a:t>
            </a:r>
          </a:p>
          <a:p>
            <a:pPr lvl="2"/>
            <a:r>
              <a:rPr lang="en-US" sz="2800" dirty="0">
                <a:latin typeface="Work Sans" pitchFamily="2" charset="77"/>
              </a:rPr>
              <a:t>Other harsh cleaning solvents </a:t>
            </a:r>
          </a:p>
          <a:p>
            <a:pPr lvl="1"/>
            <a:r>
              <a:rPr lang="en-US" sz="2800" dirty="0">
                <a:latin typeface="Work Sans" pitchFamily="2" charset="77"/>
              </a:rPr>
              <a:t>The touch screen could eventually become clouded and require replacement.</a:t>
            </a:r>
          </a:p>
          <a:p>
            <a:pPr marL="0" indent="0">
              <a:buNone/>
            </a:pPr>
            <a:br>
              <a:rPr lang="en-US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picture containing game&#10;&#10;Description automatically generated">
            <a:extLst>
              <a:ext uri="{FF2B5EF4-FFF2-40B4-BE49-F238E27FC236}">
                <a16:creationId xmlns:a16="http://schemas.microsoft.com/office/drawing/2014/main" id="{0551B384-0DE7-6D40-884F-8E5AD8454E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7435" y="1654632"/>
            <a:ext cx="4766093" cy="4468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019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422D-607C-4B87-ACBF-BDC73948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518" y="16366"/>
            <a:ext cx="5908964" cy="16546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Work Sans" pitchFamily="2" charset="77"/>
              </a:rPr>
              <a:t>Recommendations</a:t>
            </a:r>
            <a:endParaRPr lang="en-US" b="1" dirty="0">
              <a:solidFill>
                <a:schemeClr val="accent2"/>
              </a:solidFill>
              <a:latin typeface="Work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AC6C-87DB-4670-8D21-7DCE6D9F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918" y="1875714"/>
            <a:ext cx="5679128" cy="4311452"/>
          </a:xfrm>
        </p:spPr>
        <p:txBody>
          <a:bodyPr anchor="ctr">
            <a:noAutofit/>
          </a:bodyPr>
          <a:lstStyle/>
          <a:p>
            <a:r>
              <a:rPr lang="en-US" sz="3200" dirty="0">
                <a:latin typeface="Work Sans" pitchFamily="2" charset="77"/>
              </a:rPr>
              <a:t>What Can I Use?</a:t>
            </a:r>
          </a:p>
          <a:p>
            <a:pPr lvl="1"/>
            <a:r>
              <a:rPr lang="en-US" sz="2800" dirty="0">
                <a:latin typeface="Work Sans" pitchFamily="2" charset="77"/>
              </a:rPr>
              <a:t>Most types of anti-bacterial wipes or sprays</a:t>
            </a:r>
          </a:p>
          <a:p>
            <a:pPr marL="0" indent="0">
              <a:buNone/>
            </a:pPr>
            <a:br>
              <a:rPr lang="en-US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picture containing food&#10;&#10;Description automatically generated">
            <a:extLst>
              <a:ext uri="{FF2B5EF4-FFF2-40B4-BE49-F238E27FC236}">
                <a16:creationId xmlns:a16="http://schemas.microsoft.com/office/drawing/2014/main" id="{CEED0A7B-0993-FE43-8FD4-FD6D1B6B04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1844" y="2285147"/>
            <a:ext cx="5779074" cy="2287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543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422D-607C-4B87-ACBF-BDC73948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1518" y="10668"/>
            <a:ext cx="5908964" cy="16546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Work Sans" pitchFamily="2" charset="77"/>
              </a:rPr>
              <a:t>Recommendations</a:t>
            </a:r>
            <a:endParaRPr lang="en-US" b="1" dirty="0">
              <a:solidFill>
                <a:schemeClr val="accent2"/>
              </a:solidFill>
              <a:latin typeface="Work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AC6C-87DB-4670-8D21-7DCE6D9F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041213"/>
            <a:ext cx="5908964" cy="4311452"/>
          </a:xfrm>
        </p:spPr>
        <p:txBody>
          <a:bodyPr anchor="ctr">
            <a:noAutofit/>
          </a:bodyPr>
          <a:lstStyle/>
          <a:p>
            <a:r>
              <a:rPr lang="en-US" sz="3200" b="1" dirty="0">
                <a:latin typeface="Work Sans" pitchFamily="2" charset="77"/>
              </a:rPr>
              <a:t>Using a Spray Bottle?</a:t>
            </a:r>
          </a:p>
          <a:p>
            <a:pPr lvl="1"/>
            <a:r>
              <a:rPr lang="en-US" dirty="0">
                <a:latin typeface="Work Sans" pitchFamily="2" charset="77"/>
              </a:rPr>
              <a:t>Lightly moisten a cloth and gently wipe down the screen and panels</a:t>
            </a:r>
          </a:p>
          <a:p>
            <a:pPr lvl="1"/>
            <a:r>
              <a:rPr lang="en-US" dirty="0">
                <a:latin typeface="Work Sans" pitchFamily="2" charset="77"/>
              </a:rPr>
              <a:t>A lint-free microfiber cloth is recommended – Avoid paper towels as they may scratch</a:t>
            </a:r>
          </a:p>
          <a:p>
            <a:pPr lvl="1"/>
            <a:r>
              <a:rPr lang="en-US" b="1" dirty="0">
                <a:latin typeface="Work Sans" pitchFamily="2" charset="77"/>
              </a:rPr>
              <a:t>DO NOT </a:t>
            </a:r>
            <a:r>
              <a:rPr lang="en-US" dirty="0">
                <a:latin typeface="Work Sans" pitchFamily="2" charset="77"/>
              </a:rPr>
              <a:t>spray directly on the device’s surfaces or components, as getting liquid inside the device could damage the internal components</a:t>
            </a:r>
            <a:br>
              <a:rPr lang="en-US" dirty="0"/>
            </a:b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close up of a toy&#10;&#10;Description automatically generated">
            <a:extLst>
              <a:ext uri="{FF2B5EF4-FFF2-40B4-BE49-F238E27FC236}">
                <a16:creationId xmlns:a16="http://schemas.microsoft.com/office/drawing/2014/main" id="{523FC733-A2DB-4945-A2BC-04F3CE2ECF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2045" y="1228477"/>
            <a:ext cx="4578946" cy="5192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47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422D-607C-4B87-ACBF-BDC73948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535" y="0"/>
            <a:ext cx="6320930" cy="16546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Work Sans" pitchFamily="2" charset="77"/>
              </a:rPr>
              <a:t>Ricoh Smart Device Connector</a:t>
            </a:r>
            <a:endParaRPr lang="en-US" b="1" dirty="0">
              <a:solidFill>
                <a:schemeClr val="accent2"/>
              </a:solidFill>
              <a:latin typeface="Work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AC6C-87DB-4670-8D21-7DCE6D9F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15466" y="2003235"/>
            <a:ext cx="4989498" cy="4311452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Work Sans" pitchFamily="2" charset="77"/>
              </a:rPr>
              <a:t>Ricoh’s Smart Device Connector allows you to your device panel from a smart phone or Tablet</a:t>
            </a:r>
          </a:p>
          <a:p>
            <a:pPr lvl="1"/>
            <a:r>
              <a:rPr lang="en-US" dirty="0">
                <a:latin typeface="Work Sans" pitchFamily="2" charset="77"/>
              </a:rPr>
              <a:t>Copy </a:t>
            </a:r>
          </a:p>
          <a:p>
            <a:pPr lvl="1"/>
            <a:r>
              <a:rPr lang="en-US" dirty="0">
                <a:latin typeface="Work Sans" pitchFamily="2" charset="77"/>
              </a:rPr>
              <a:t>Print </a:t>
            </a:r>
          </a:p>
          <a:p>
            <a:pPr lvl="1"/>
            <a:r>
              <a:rPr lang="en-US" dirty="0">
                <a:latin typeface="Work Sans" pitchFamily="2" charset="77"/>
              </a:rPr>
              <a:t>Scan </a:t>
            </a:r>
          </a:p>
          <a:p>
            <a:pPr lvl="1"/>
            <a:r>
              <a:rPr lang="en-US" dirty="0">
                <a:latin typeface="Work Sans" pitchFamily="2" charset="77"/>
              </a:rPr>
              <a:t>Fax</a:t>
            </a:r>
            <a:br>
              <a:rPr lang="en-US" dirty="0"/>
            </a:b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C79510C6-DF42-7E4D-99FA-A09FF0DE5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0376" y="2454696"/>
            <a:ext cx="6137460" cy="28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6482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422D-607C-4B87-ACBF-BDC73948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535" y="0"/>
            <a:ext cx="6320930" cy="16546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Work Sans" pitchFamily="2" charset="77"/>
              </a:rPr>
              <a:t>Ricoh Smart Device Connector</a:t>
            </a:r>
            <a:endParaRPr lang="en-US" b="1" dirty="0">
              <a:solidFill>
                <a:schemeClr val="accent2"/>
              </a:solidFill>
              <a:latin typeface="Work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AC6C-87DB-4670-8D21-7DCE6D9F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5631" y="1834739"/>
            <a:ext cx="5545778" cy="4311452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Work Sans" pitchFamily="2" charset="77"/>
              </a:rPr>
              <a:t>Copy settings can be specified</a:t>
            </a:r>
          </a:p>
          <a:p>
            <a:pPr lvl="1"/>
            <a:r>
              <a:rPr lang="en-US" dirty="0">
                <a:latin typeface="Work Sans" pitchFamily="2" charset="77"/>
              </a:rPr>
              <a:t>Number of copies – B&amp;W or Color</a:t>
            </a:r>
          </a:p>
          <a:p>
            <a:pPr lvl="1"/>
            <a:r>
              <a:rPr lang="en-US" dirty="0">
                <a:latin typeface="Work Sans" pitchFamily="2" charset="77"/>
              </a:rPr>
              <a:t>Simplex or Duplex</a:t>
            </a:r>
          </a:p>
          <a:p>
            <a:pPr lvl="1"/>
            <a:r>
              <a:rPr lang="en-US" dirty="0">
                <a:latin typeface="Work Sans" pitchFamily="2" charset="77"/>
              </a:rPr>
              <a:t>Frequently used settings can be saved as favorites</a:t>
            </a:r>
          </a:p>
          <a:p>
            <a:pPr marL="457200" lvl="1" indent="0">
              <a:buNone/>
            </a:pPr>
            <a:br>
              <a:rPr lang="en-US" dirty="0"/>
            </a:b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A441CB7-12D4-D644-ABA4-8F1BB7BB3E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5546"/>
          <a:stretch/>
        </p:blipFill>
        <p:spPr>
          <a:xfrm>
            <a:off x="5982330" y="1834739"/>
            <a:ext cx="5984039" cy="4311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715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16422D-607C-4B87-ACBF-BDC739482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35535" y="0"/>
            <a:ext cx="6320930" cy="1654632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solidFill>
                  <a:schemeClr val="accent2"/>
                </a:solidFill>
                <a:latin typeface="Work Sans" pitchFamily="2" charset="77"/>
              </a:rPr>
              <a:t>Ricoh Smart Device Connector</a:t>
            </a:r>
            <a:endParaRPr lang="en-US" b="1" dirty="0">
              <a:solidFill>
                <a:schemeClr val="accent2"/>
              </a:solidFill>
              <a:latin typeface="Work Sans" pitchFamily="2" charset="77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D3AC6C-87DB-4670-8D21-7DCE6D9FDC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7661" y="1654632"/>
            <a:ext cx="6082590" cy="4311452"/>
          </a:xfrm>
        </p:spPr>
        <p:txBody>
          <a:bodyPr anchor="ctr">
            <a:noAutofit/>
          </a:bodyPr>
          <a:lstStyle/>
          <a:p>
            <a:r>
              <a:rPr lang="en-US" dirty="0">
                <a:latin typeface="Work Sans" pitchFamily="2" charset="77"/>
              </a:rPr>
              <a:t>Available for free on Google Play and the App Store</a:t>
            </a:r>
          </a:p>
          <a:p>
            <a:r>
              <a:rPr lang="en-US" dirty="0">
                <a:latin typeface="Work Sans" pitchFamily="2" charset="77"/>
              </a:rPr>
              <a:t>For more information, please visit</a:t>
            </a:r>
          </a:p>
          <a:p>
            <a:pPr lvl="1"/>
            <a:r>
              <a:rPr lang="en-US" dirty="0">
                <a:latin typeface="Work Sans" pitchFamily="2" charset="77"/>
                <a:hlinkClick r:id="rId2"/>
              </a:rPr>
              <a:t>https://www.ricoh.com/software/connector</a:t>
            </a:r>
            <a:endParaRPr lang="en-US" sz="16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7F1A0AD6-C6D3-FE4C-AC81-7BA05996FA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0728" y="2320647"/>
            <a:ext cx="3291473" cy="1108353"/>
          </a:xfrm>
          <a:prstGeom prst="rect">
            <a:avLst/>
          </a:prstGeom>
        </p:spPr>
      </p:pic>
      <p:pic>
        <p:nvPicPr>
          <p:cNvPr id="8" name="Picture 7" descr="A black sign with white text&#10;&#10;Description automatically generated">
            <a:extLst>
              <a:ext uri="{FF2B5EF4-FFF2-40B4-BE49-F238E27FC236}">
                <a16:creationId xmlns:a16="http://schemas.microsoft.com/office/drawing/2014/main" id="{B25BE232-558A-4243-A1C3-816CBF3484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10728" y="3568379"/>
            <a:ext cx="3291472" cy="1053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09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logo.png" descr="logo.png">
            <a:extLst>
              <a:ext uri="{FF2B5EF4-FFF2-40B4-BE49-F238E27FC236}">
                <a16:creationId xmlns:a16="http://schemas.microsoft.com/office/drawing/2014/main" id="{F8B6B6BD-2B2D-4C83-8447-7E71B9E1582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2318" y="2213808"/>
            <a:ext cx="4607363" cy="243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960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5705</TotalTime>
  <Words>265</Words>
  <Application>Microsoft Macintosh PowerPoint</Application>
  <PresentationFormat>Widescreen</PresentationFormat>
  <Paragraphs>44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Work Sans</vt:lpstr>
      <vt:lpstr>Office Theme</vt:lpstr>
      <vt:lpstr>Managed Print Services</vt:lpstr>
      <vt:lpstr>Recent Concerns</vt:lpstr>
      <vt:lpstr>Recommendations</vt:lpstr>
      <vt:lpstr>Recommendations</vt:lpstr>
      <vt:lpstr>Recommendations</vt:lpstr>
      <vt:lpstr>Ricoh Smart Device Connector</vt:lpstr>
      <vt:lpstr>Ricoh Smart Device Connector</vt:lpstr>
      <vt:lpstr>Ricoh Smart Device Connector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Managed Print Services</dc:title>
  <dc:creator>Christopher Chavez</dc:creator>
  <cp:lastModifiedBy>Christopher Chavez</cp:lastModifiedBy>
  <cp:revision>55</cp:revision>
  <dcterms:created xsi:type="dcterms:W3CDTF">2019-03-27T17:46:13Z</dcterms:created>
  <dcterms:modified xsi:type="dcterms:W3CDTF">2020-03-16T20:46:11Z</dcterms:modified>
</cp:coreProperties>
</file>